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11"/>
  </p:notesMasterIdLst>
  <p:sldIdLst>
    <p:sldId id="270" r:id="rId2"/>
    <p:sldId id="256" r:id="rId3"/>
    <p:sldId id="261" r:id="rId4"/>
    <p:sldId id="262" r:id="rId5"/>
    <p:sldId id="268" r:id="rId6"/>
    <p:sldId id="269" r:id="rId7"/>
    <p:sldId id="263" r:id="rId8"/>
    <p:sldId id="264" r:id="rId9"/>
    <p:sldId id="267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81603"/>
  </p:normalViewPr>
  <p:slideViewPr>
    <p:cSldViewPr snapToGrid="0">
      <p:cViewPr varScale="1">
        <p:scale>
          <a:sx n="161" d="100"/>
          <a:sy n="161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228D3-3897-384D-A648-0CC6DB9D7811}" type="datetimeFigureOut">
              <a:rPr kumimoji="1" lang="ko-Kore-KR" altLang="en-US" smtClean="0"/>
              <a:t>2022. 9. 22.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24C8C-865B-C946-87E6-AE3DC4C90FE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2664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먼저 첫 발표인데 잘 부탁드립니다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앞으로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Segmentation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관련해서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논문을 살펴보도록 하겠습니다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 발표인 만큼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러프하게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U-NET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살펴보도록 하겠습니다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9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본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논문은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의료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인식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관련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분야인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MICCAI(</a:t>
            </a:r>
            <a:r>
              <a:rPr lang="ko-KR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미카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발표되었습니다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effectLst/>
              </a:rPr>
              <a:t> </a:t>
            </a:r>
            <a:endParaRPr kumimoji="1" lang="en-US" altLang="ko-KR" dirty="0"/>
          </a:p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이미지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분할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관련해서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일반적으로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가장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많이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사용되는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기법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중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하나입니다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02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논문에서는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자형으로 생긴 네트워크인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U-</a:t>
            </a:r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NEt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Architecture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제안합니다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모델 구조가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자형으로 생겨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U-NET Architecture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라고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U-NET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AutoEncoder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유사하게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수축경로를 통하여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해상도가 줄었다가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확장경로를 통하여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커지는 형태의 구조를 가지고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Semantic Segmentation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에서는 단순히 분류 결과를 고하는 것이 아니라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입력 이미지와 같은 해상도가 나와야 하기 때문에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Classification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 다른 구조를 활용합니다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en-US" altLang="ko-KR" dirty="0"/>
          </a:p>
          <a:p>
            <a:r>
              <a:rPr kumimoji="1" lang="ko-KR" altLang="en-US" dirty="0"/>
              <a:t>논문에서는</a:t>
            </a:r>
            <a:r>
              <a:rPr kumimoji="1" lang="en-US" altLang="ko-KR" dirty="0"/>
              <a:t> U</a:t>
            </a:r>
            <a:r>
              <a:rPr kumimoji="1" lang="ko-KR" altLang="en-US" dirty="0"/>
              <a:t>자형으로 생긴 네트워크인 </a:t>
            </a:r>
            <a:r>
              <a:rPr kumimoji="1" lang="en-US" altLang="ko-KR" dirty="0"/>
              <a:t>U-Net Architecture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제안합니다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당시 신경 세포 구조에서의 </a:t>
            </a:r>
            <a:r>
              <a:rPr kumimoji="1" lang="en-US" altLang="ko-KR" dirty="0"/>
              <a:t>segmentation task</a:t>
            </a:r>
            <a:r>
              <a:rPr kumimoji="1" lang="ko-KR" altLang="en-US" dirty="0"/>
              <a:t>에서 우수한 성능을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(MICCAI)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조금 더 세세하게 살펴보도록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29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U-NET Architecture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는 왼쪽에서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Input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이미지를 넣은 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DownSampling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활용하여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해상도를 감소시킵니다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일반적인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CNN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 동일하게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Conv -&gt; </a:t>
            </a:r>
            <a:r>
              <a:rPr lang="en-US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ReLU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-&gt; Batch -&gt; </a:t>
            </a:r>
            <a:r>
              <a:rPr lang="en-US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Maxpool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구조를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가집니다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sz="2800" dirty="0">
                <a:effectLst/>
              </a:rPr>
              <a:t> </a:t>
            </a: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해상도를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감소시키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2pixal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줄이는데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확장경로에서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UpSampling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과정에서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해상도를 향상시키는데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기여하기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위함입니다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논문에서는 이를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Mirroing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Extrapolate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이라고 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최종 출력은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Segmentation Map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활용하기에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입력 이미지보다 해상도가 작게 나옵니다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Segmentataion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Map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이란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?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Instance Segmentation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Pixel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별로 라벨을 예측하는 모델인데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각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Segmentation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모델들은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Output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Pixel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별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label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출력하는데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이러한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Output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</a:t>
            </a:r>
            <a:r>
              <a:rPr lang="en-US" altLang="ko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Segmentataion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Map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이라고 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 latinLnBrk="1">
              <a:buFontTx/>
              <a:buChar char="-"/>
            </a:pP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214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23M</a:t>
            </a:r>
            <a:r>
              <a:rPr kumimoji="1" lang="ko-KR" altLang="en-US" dirty="0"/>
              <a:t>개 존재합니다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DenseNet</a:t>
            </a:r>
            <a:r>
              <a:rPr kumimoji="1" lang="ko-KR" altLang="en-US" dirty="0"/>
              <a:t>보다는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보다는 많은 </a:t>
            </a:r>
            <a:r>
              <a:rPr kumimoji="1" lang="en-US" altLang="ko-KR" dirty="0"/>
              <a:t>Parameter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580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</a:t>
            </a:r>
            <a:r>
              <a:rPr kumimoji="1" lang="ko-KR" altLang="en-US" dirty="0" err="1"/>
              <a:t>학습전략입니다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Overlap-tile strategy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살펴보도록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Mirrow</a:t>
            </a:r>
            <a:r>
              <a:rPr kumimoji="1" lang="en-US" altLang="ko-KR" dirty="0"/>
              <a:t> Extrapolate</a:t>
            </a:r>
            <a:r>
              <a:rPr kumimoji="1" lang="ko-KR" altLang="en-US" dirty="0"/>
              <a:t>은 이전에 살펴본 모델에서 </a:t>
            </a:r>
            <a:r>
              <a:rPr kumimoji="1" lang="en-US" altLang="ko-KR" dirty="0"/>
              <a:t>(Expanding Path)</a:t>
            </a:r>
            <a:r>
              <a:rPr kumimoji="1" lang="ko-KR" altLang="en-US" dirty="0"/>
              <a:t>즉 확장경로에서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수축경로의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mirroring </a:t>
            </a:r>
            <a:r>
              <a:rPr kumimoji="1" lang="ko-KR" altLang="en-US" dirty="0"/>
              <a:t>한 것을 의미합니다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Instance Segmentation</a:t>
            </a:r>
            <a:r>
              <a:rPr kumimoji="1" lang="ko-KR" altLang="en-US" dirty="0"/>
              <a:t>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별로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을 매깁니다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CrossEntropyLoss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마지막에는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별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을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activation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Softmax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활용합니다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의료 데이터의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데이터가 부족하거나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Imbalacne</a:t>
            </a:r>
            <a:r>
              <a:rPr kumimoji="1" lang="ko-KR" altLang="en-US" dirty="0"/>
              <a:t>한 경우가 많기에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효율적인 학습을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을 적용합니다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    </a:t>
            </a:r>
            <a:r>
              <a:rPr kumimoji="1" lang="ko-KR" altLang="en-US" dirty="0"/>
              <a:t>가장 </a:t>
            </a:r>
            <a:r>
              <a:rPr kumimoji="1" lang="ko-KR" altLang="en-US" dirty="0" err="1"/>
              <a:t>메인이</a:t>
            </a:r>
            <a:r>
              <a:rPr kumimoji="1" lang="ko-KR" altLang="en-US" dirty="0"/>
              <a:t> 된 </a:t>
            </a:r>
            <a:r>
              <a:rPr kumimoji="1" lang="en-US" altLang="ko-KR" dirty="0" err="1"/>
              <a:t>Augmentataion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ElasticDeformation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세포의 실질적  변형과 유사하기에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세포관련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에서 상당히 유용하다고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906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이미지의 크기가 큰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자른 후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Tile </a:t>
            </a:r>
            <a:r>
              <a:rPr kumimoji="1" lang="ko-KR" altLang="en-US" dirty="0"/>
              <a:t>형태로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이미지에 </a:t>
            </a:r>
            <a:r>
              <a:rPr kumimoji="1" lang="en-US" altLang="ko-KR" dirty="0" err="1"/>
              <a:t>Segmentatation</a:t>
            </a:r>
            <a:r>
              <a:rPr kumimoji="1" lang="ko-KR" altLang="en-US" dirty="0"/>
              <a:t>을 해야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large Image Slide</a:t>
            </a:r>
            <a:r>
              <a:rPr kumimoji="1" lang="ko-KR" altLang="en-US" dirty="0"/>
              <a:t>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넣는 방식을 사용하지만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U-NET 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Tile </a:t>
            </a:r>
            <a:r>
              <a:rPr kumimoji="1" lang="ko-KR" altLang="en-US" dirty="0"/>
              <a:t>전략을 활용하였습니다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U-NET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의 이미지가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 그림에서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파란색 영역을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노란색 영역이 </a:t>
            </a:r>
            <a:r>
              <a:rPr kumimoji="1" lang="en-US" altLang="ko-KR" dirty="0"/>
              <a:t>Output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추출됩니다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동일하게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초록색 영역을 </a:t>
            </a:r>
            <a:r>
              <a:rPr kumimoji="1" lang="en-US" altLang="ko-KR" dirty="0"/>
              <a:t>Segmentation</a:t>
            </a:r>
            <a:r>
              <a:rPr kumimoji="1" lang="ko-KR" altLang="en-US" dirty="0"/>
              <a:t>을 하기 위해서는 빨간색 영역을 모델의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사용해야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겹치는 부분이 존재하도록 이미지를 자르고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Segmentation</a:t>
            </a:r>
            <a:r>
              <a:rPr kumimoji="1" lang="ko-KR" altLang="en-US" dirty="0"/>
              <a:t>을 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Overlap Tile</a:t>
            </a:r>
            <a:r>
              <a:rPr kumimoji="1" lang="ko-KR" altLang="en-US" dirty="0"/>
              <a:t> 전략이라고 논문에서 의미합니다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983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Instance </a:t>
            </a:r>
            <a:r>
              <a:rPr kumimoji="1" lang="en-US" altLang="ko-KR" dirty="0" err="1"/>
              <a:t>Segmentataion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별로 </a:t>
            </a:r>
            <a:r>
              <a:rPr kumimoji="1" lang="en-US" altLang="ko-KR" dirty="0"/>
              <a:t>Labeling</a:t>
            </a:r>
            <a:r>
              <a:rPr kumimoji="1" lang="ko-KR" altLang="en-US" dirty="0"/>
              <a:t>을 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Softmax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일반적인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와 유사하지만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차이점으로는 </a:t>
            </a:r>
            <a:r>
              <a:rPr kumimoji="1" lang="en-US" altLang="ko-KR" dirty="0"/>
              <a:t>Sigma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사용한다는 점입니다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CrossEntropy</a:t>
            </a:r>
            <a:r>
              <a:rPr kumimoji="1" lang="ko-KR" altLang="en-US" dirty="0"/>
              <a:t> 손실을 사용합니다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117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Segmentation</a:t>
            </a:r>
            <a:r>
              <a:rPr kumimoji="1" lang="ko-KR" altLang="en-US" dirty="0"/>
              <a:t> 관련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한번 </a:t>
            </a:r>
            <a:r>
              <a:rPr kumimoji="1" lang="en-US" altLang="ko-KR" dirty="0"/>
              <a:t>U-Net</a:t>
            </a:r>
            <a:r>
              <a:rPr kumimoji="1" lang="ko-KR" altLang="en-US" dirty="0"/>
              <a:t>을 사용하고 싶으시면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살펴보면 좋을 것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Solution</a:t>
            </a:r>
            <a:r>
              <a:rPr kumimoji="1" lang="ko-KR" altLang="en-US" dirty="0"/>
              <a:t> 코드를 봤을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성능향상에</a:t>
            </a:r>
            <a:r>
              <a:rPr kumimoji="1" lang="en-US" altLang="ko-KR" dirty="0"/>
              <a:t>, Ensemble</a:t>
            </a:r>
            <a:r>
              <a:rPr kumimoji="1" lang="ko-KR" altLang="en-US" dirty="0"/>
              <a:t>은 기본적으로 </a:t>
            </a:r>
            <a:r>
              <a:rPr kumimoji="1" lang="ko-KR" altLang="en-US" dirty="0" err="1"/>
              <a:t>추가되어있고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time augmentation</a:t>
            </a:r>
            <a:r>
              <a:rPr kumimoji="1" lang="ko-KR" altLang="en-US" dirty="0"/>
              <a:t>이 많은 기여를 했다고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이전에 말씀드린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U-NET, </a:t>
            </a:r>
            <a:r>
              <a:rPr kumimoji="1" lang="en-US" altLang="ko-KR" dirty="0" err="1"/>
              <a:t>ElasticDeformation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Augmentataion</a:t>
            </a:r>
            <a:r>
              <a:rPr kumimoji="1" lang="ko-KR" altLang="en-US" dirty="0"/>
              <a:t> 코드가 궁금하시다면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추가해놓도록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발표를 마치도록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 발표인데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들어주셔서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24C8C-865B-C946-87E6-AE3DC4C90FE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89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2C072-0494-27B9-0020-34BE3AF43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3E8BDA-FFC2-D45D-176E-F20EF503D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318089-9908-6D0E-2E5C-9F360A39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76648-04A6-ED8B-B429-A1B75025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341A3C-E5FD-F421-E16C-EF176314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0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71AF-BAB0-B96B-AEAA-A4F3263D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7613E-B9D2-3CAA-34BB-BEB97C08D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09A7C-5CE9-02FE-B2D3-8B1C773F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5272-FDA3-F4B8-BFD2-C8A0E979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02D90-B080-70BE-3564-08A94A41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63455C-3B6F-DD0F-D17B-8E1CFEE24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61594-E798-1C17-FC82-AA3EE0E31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75DD3-3684-76D3-279A-54838139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396F9-FB1E-34C4-DB9C-6AE1CAB0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2FEA9-F0C3-7E4B-C67C-A58A2FE4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9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E066-8B7A-A4A3-BD40-DFDE9E58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F71C1-65C8-5395-FE5C-886A89CC4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F5E6D-59A4-DD1F-7C83-ADD4A45D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C1AAC-79BE-A8D4-60D3-13F4FDF4F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A0D4F-1E33-E937-CFF3-B98355DB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9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3013A-F3CA-5F51-163D-1658CFAE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D563B2-3980-9BC3-CE62-A296C7679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53C90-67C6-CFAE-8C04-4BC8B68D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13D05-4351-0E74-D148-504BFFC6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3FC6A-A9B0-1B27-47FE-DFC56AF1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4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69404-8957-7082-CC29-2231D0E1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FE432-1152-6F6E-B9E8-7DE5C8707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3CFBD8-A6D7-8352-365C-81D3F6962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3A2E6C-9B2D-B389-9CA9-8BE29E1C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C0EDA-E010-5FF1-9CD2-EBCDE68D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55097-FFE9-3768-97A1-8EC210AF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8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AFD73-68E5-3F7C-CBB3-75FC38D7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E1069-3A03-5FB8-BD11-22AA2EAC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E8543-22A9-6867-8559-B8A77CCFC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D536F-06DF-B304-5CB8-E5D795950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0D91B8-FBCE-5DE5-CB43-707E661C9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9FBBD4-2F0D-A5D3-DEFB-128D7626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549E32-CBD5-DE86-4C59-B35D4E77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FA7710-1CBF-649F-3C57-9D653CA6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7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5094F-A1B5-8CD2-AE46-49A866A2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17FD41-63E6-49AE-D26A-7B2568EF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E23DE8-9FB9-9EA7-49E0-66C64E3E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17EE7A-E43A-FBF2-BCDB-55E8C8A1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8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B7A9FA-014A-5426-40AF-4150C735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A55C05-2997-3FFF-F334-5B0702D7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8DF31B-F8F6-45D5-1FDB-8D91F120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6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4AB4-E17E-D3FE-2457-1056B5FC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C86F5-AFB6-1013-2421-7993AC034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4383C8-89D7-B653-A8FB-CFF84DDE2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1D1AF-EC2B-3A0A-DBF6-D42A6FBF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A917D-55D9-616E-7BD7-31F4A74F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D495-4781-D216-01DC-223C1D4E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0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B0F2-452C-E9B5-7803-DDB34784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89333B-D64E-E55B-E815-12A619E9D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463C25-E49C-F5E8-3A23-D958647F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1EE160-7331-D470-EF8B-54089720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247D3-5593-E98F-252B-2214145B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DFB68F-414A-E411-2B2B-5AA5BD12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3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35B506-438A-AD7B-1DA2-9E6A2070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3BA34-6B70-A85F-BED2-AFD858ACF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618CC-1FC2-838E-FB68-D181030A8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FEC3F-1934-F817-DC6A-58C1886DD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66B77-B9C2-525D-0CA4-63B02C79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거미줄 같이 연결된 점들">
            <a:extLst>
              <a:ext uri="{FF2B5EF4-FFF2-40B4-BE49-F238E27FC236}">
                <a16:creationId xmlns:a16="http://schemas.microsoft.com/office/drawing/2014/main" id="{B085FFAB-D129-139A-8A9A-3A68DFAFB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80" r="19642" b="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62AB9-B870-8320-4C29-1301979217C0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A48DC5-4087-D4DF-EBCA-BB56AFF4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0046" y="140120"/>
            <a:ext cx="8616815" cy="959005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002060"/>
                </a:solidFill>
              </a:rPr>
              <a:t>All About Segmentation</a:t>
            </a:r>
            <a:endParaRPr kumimoji="1" lang="ko-Kore-KR" altLang="en-US" sz="2200" dirty="0">
              <a:solidFill>
                <a:srgbClr val="00206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EF2707-92E1-606D-48C4-6D212F991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5884" y="1247852"/>
            <a:ext cx="2960136" cy="622616"/>
          </a:xfrm>
        </p:spPr>
        <p:txBody>
          <a:bodyPr>
            <a:normAutofit lnSpcReduction="10000"/>
          </a:bodyPr>
          <a:lstStyle/>
          <a:p>
            <a:r>
              <a:rPr lang="en" altLang="ko-Kore-KR" sz="4000" b="1" dirty="0">
                <a:solidFill>
                  <a:srgbClr val="000000"/>
                </a:solidFill>
                <a:latin typeface="Lucida Grande" panose="020B0600040502020204" pitchFamily="34" charset="0"/>
              </a:rPr>
              <a:t>Contents</a:t>
            </a:r>
            <a:endParaRPr lang="en" altLang="ko-Kore-KR" sz="4000" b="1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4FB76-51D3-10B9-1459-7502E9282EF0}"/>
              </a:ext>
            </a:extLst>
          </p:cNvPr>
          <p:cNvSpPr txBox="1"/>
          <p:nvPr/>
        </p:nvSpPr>
        <p:spPr>
          <a:xfrm>
            <a:off x="6378767" y="2193754"/>
            <a:ext cx="425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dirty="0"/>
              <a:t>U-NET [MICCAI 2015]</a:t>
            </a:r>
          </a:p>
          <a:p>
            <a:pPr algn="r"/>
            <a:r>
              <a:rPr kumimoji="1" lang="en-US" altLang="ko-Kore-KR" dirty="0" err="1">
                <a:solidFill>
                  <a:schemeClr val="tx1">
                    <a:alpha val="40000"/>
                  </a:schemeClr>
                </a:solidFill>
              </a:rPr>
              <a:t>SegNet</a:t>
            </a:r>
            <a:r>
              <a:rPr kumimoji="1" lang="en-US" altLang="ko-Kore-KR" dirty="0">
                <a:solidFill>
                  <a:schemeClr val="tx1">
                    <a:alpha val="40000"/>
                  </a:schemeClr>
                </a:solidFill>
              </a:rPr>
              <a:t> [TPAMI 2017]</a:t>
            </a:r>
          </a:p>
          <a:p>
            <a:pPr algn="r"/>
            <a:r>
              <a:rPr kumimoji="1" lang="en-US" altLang="ko-Kore-KR" dirty="0" err="1">
                <a:solidFill>
                  <a:schemeClr val="tx1">
                    <a:alpha val="40000"/>
                  </a:schemeClr>
                </a:solidFill>
              </a:rPr>
              <a:t>MultiResUNet</a:t>
            </a:r>
            <a:r>
              <a:rPr kumimoji="1" lang="en-US" altLang="ko-Kore-KR" dirty="0">
                <a:solidFill>
                  <a:schemeClr val="tx1">
                    <a:alpha val="40000"/>
                  </a:schemeClr>
                </a:solidFill>
              </a:rPr>
              <a:t> [ARVIX 2020]</a:t>
            </a:r>
            <a:endParaRPr kumimoji="1" lang="ko-Kore-KR" altLang="en-US" dirty="0">
              <a:solidFill>
                <a:schemeClr val="tx1">
                  <a:alpha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57F9-0ECE-D079-38F4-187B05E7C06F}"/>
              </a:ext>
            </a:extLst>
          </p:cNvPr>
          <p:cNvSpPr txBox="1"/>
          <p:nvPr/>
        </p:nvSpPr>
        <p:spPr>
          <a:xfrm>
            <a:off x="6378767" y="3535439"/>
            <a:ext cx="425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dirty="0">
                <a:solidFill>
                  <a:schemeClr val="tx1">
                    <a:alpha val="40000"/>
                  </a:schemeClr>
                </a:solidFill>
              </a:rPr>
              <a:t>SETR [CVPR 2021]</a:t>
            </a:r>
          </a:p>
          <a:p>
            <a:pPr algn="r"/>
            <a:r>
              <a:rPr kumimoji="1" lang="en-US" altLang="ko-Kore-KR" dirty="0" err="1">
                <a:solidFill>
                  <a:schemeClr val="tx1">
                    <a:alpha val="40000"/>
                  </a:schemeClr>
                </a:solidFill>
              </a:rPr>
              <a:t>Segformer</a:t>
            </a:r>
            <a:r>
              <a:rPr kumimoji="1" lang="en-US" altLang="ko-Kore-KR" dirty="0">
                <a:solidFill>
                  <a:schemeClr val="tx1">
                    <a:alpha val="40000"/>
                  </a:schemeClr>
                </a:solidFill>
              </a:rPr>
              <a:t> [</a:t>
            </a:r>
            <a:r>
              <a:rPr kumimoji="1" lang="en-US" altLang="ko-Kore-KR" dirty="0" err="1">
                <a:solidFill>
                  <a:schemeClr val="tx1">
                    <a:alpha val="40000"/>
                  </a:schemeClr>
                </a:solidFill>
              </a:rPr>
              <a:t>NeurlPS</a:t>
            </a:r>
            <a:r>
              <a:rPr kumimoji="1" lang="en-US" altLang="ko-Kore-KR" dirty="0">
                <a:solidFill>
                  <a:schemeClr val="tx1">
                    <a:alpha val="40000"/>
                  </a:schemeClr>
                </a:solidFill>
              </a:rPr>
              <a:t> 2021]</a:t>
            </a:r>
            <a:endParaRPr kumimoji="1" lang="ko-Kore-KR" altLang="en-US" dirty="0">
              <a:solidFill>
                <a:schemeClr val="tx1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0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8DC5-4087-D4DF-EBCA-BB56AFF4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0234" y="2137487"/>
            <a:ext cx="4803069" cy="87474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U-NET </a:t>
            </a:r>
            <a:br>
              <a:rPr kumimoji="1" lang="en-US" altLang="ko-Kore-KR" dirty="0"/>
            </a:br>
            <a:r>
              <a:rPr kumimoji="1" lang="en-US" altLang="ko-Kore-KR" sz="2200" dirty="0"/>
              <a:t>[MICCAI 2015]</a:t>
            </a:r>
            <a:endParaRPr kumimoji="1" lang="ko-Kore-KR" altLang="en-US" sz="2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EF2707-92E1-606D-48C4-6D212F991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3429000"/>
            <a:ext cx="4078800" cy="1655762"/>
          </a:xfrm>
        </p:spPr>
        <p:txBody>
          <a:bodyPr>
            <a:normAutofit/>
          </a:bodyPr>
          <a:lstStyle/>
          <a:p>
            <a:r>
              <a:rPr lang="en" altLang="ko-Kore-KR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Convolutional Networks for Biomedical Image Segmentation</a:t>
            </a:r>
          </a:p>
          <a:p>
            <a:endParaRPr kumimoji="1" lang="ko-Kore-KR" altLang="en-US" dirty="0"/>
          </a:p>
        </p:txBody>
      </p:sp>
      <p:pic>
        <p:nvPicPr>
          <p:cNvPr id="4" name="Picture 3" descr="거미줄 같이 연결된 점들">
            <a:extLst>
              <a:ext uri="{FF2B5EF4-FFF2-40B4-BE49-F238E27FC236}">
                <a16:creationId xmlns:a16="http://schemas.microsoft.com/office/drawing/2014/main" id="{B085FFAB-D129-139A-8A9A-3A68DFAFB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80" r="19642" b="1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62AB9-B870-8320-4C29-1301979217C0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347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7423080" cy="767896"/>
          </a:xfrm>
        </p:spPr>
        <p:txBody>
          <a:bodyPr/>
          <a:lstStyle/>
          <a:p>
            <a:r>
              <a:rPr kumimoji="1" lang="en-US" altLang="ko-Kore-KR" sz="4300" dirty="0"/>
              <a:t>U-NET [MICCAI 2015]</a:t>
            </a:r>
            <a:endParaRPr kumimoji="1" lang="ko-Kore-KR" altLang="en-US" sz="4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15A7-B040-3F54-2883-CE0470428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7" y="1951411"/>
            <a:ext cx="7734493" cy="4372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31749-73E6-987F-2A38-0B014FB460E7}"/>
              </a:ext>
            </a:extLst>
          </p:cNvPr>
          <p:cNvSpPr txBox="1"/>
          <p:nvPr/>
        </p:nvSpPr>
        <p:spPr>
          <a:xfrm>
            <a:off x="374467" y="968317"/>
            <a:ext cx="997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수축</a:t>
            </a:r>
            <a:r>
              <a:rPr kumimoji="1" lang="ko-KR" altLang="en-US" dirty="0"/>
              <a:t> 경로</a:t>
            </a:r>
            <a:r>
              <a:rPr kumimoji="1" lang="en-US" altLang="ko-KR" dirty="0"/>
              <a:t>(Contracting path) : </a:t>
            </a:r>
            <a:r>
              <a:rPr kumimoji="1" lang="ko-KR" altLang="en-US" dirty="0"/>
              <a:t>이미지에 존재하는 넓은 문맥</a:t>
            </a:r>
            <a:r>
              <a:rPr kumimoji="1" lang="en-US" altLang="ko-KR" dirty="0"/>
              <a:t>(context)</a:t>
            </a:r>
            <a:r>
              <a:rPr kumimoji="1" lang="ko-KR" altLang="en-US" dirty="0"/>
              <a:t> 정보를 처리합니다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FB5BF-8C6D-7E99-D17A-493C920F1047}"/>
              </a:ext>
            </a:extLst>
          </p:cNvPr>
          <p:cNvSpPr txBox="1"/>
          <p:nvPr/>
        </p:nvSpPr>
        <p:spPr>
          <a:xfrm>
            <a:off x="374467" y="1412454"/>
            <a:ext cx="997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확장</a:t>
            </a:r>
            <a:r>
              <a:rPr kumimoji="1" lang="ko-KR" altLang="en-US" dirty="0"/>
              <a:t> 경로</a:t>
            </a:r>
            <a:r>
              <a:rPr kumimoji="1" lang="en-US" altLang="ko-KR" dirty="0"/>
              <a:t>(Expanding path) : </a:t>
            </a:r>
            <a:r>
              <a:rPr kumimoji="1" lang="ko-KR" altLang="en-US" dirty="0"/>
              <a:t>정밀한 지역화</a:t>
            </a:r>
            <a:r>
              <a:rPr kumimoji="1" lang="en-US" altLang="ko-KR" dirty="0"/>
              <a:t>(precise localization)</a:t>
            </a:r>
            <a:r>
              <a:rPr kumimoji="1" lang="ko-KR" altLang="en-US" dirty="0"/>
              <a:t>이 가능하도록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BD3BE-1AA9-7757-2DBE-9F3F024FC604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8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7423080" cy="767896"/>
          </a:xfrm>
        </p:spPr>
        <p:txBody>
          <a:bodyPr/>
          <a:lstStyle/>
          <a:p>
            <a:r>
              <a:rPr kumimoji="1" lang="en-US" altLang="ko-Kore-KR" sz="4300" dirty="0"/>
              <a:t>U-NET [MICCAI 2015]</a:t>
            </a:r>
            <a:endParaRPr kumimoji="1" lang="ko-Kore-KR" altLang="en-US" sz="4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565BB8-D5DC-E39B-BC53-0801BCE4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72" y="968317"/>
            <a:ext cx="8372856" cy="5577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90E9D-6D8C-6296-02B9-9B7D1561BDA1}"/>
              </a:ext>
            </a:extLst>
          </p:cNvPr>
          <p:cNvSpPr txBox="1"/>
          <p:nvPr/>
        </p:nvSpPr>
        <p:spPr>
          <a:xfrm>
            <a:off x="3176302" y="1136829"/>
            <a:ext cx="36523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패딩을</a:t>
            </a:r>
            <a:r>
              <a:rPr kumimoji="1" lang="ko-KR" altLang="en-US" dirty="0"/>
              <a:t> 사용하지 않으므로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연산마다 해상도가 </a:t>
            </a:r>
            <a:r>
              <a:rPr kumimoji="1" lang="en-US" altLang="ko-KR" dirty="0"/>
              <a:t>2pixel</a:t>
            </a:r>
            <a:r>
              <a:rPr kumimoji="1" lang="ko-KR" altLang="en-US" dirty="0"/>
              <a:t>씩 감소</a:t>
            </a:r>
            <a:endParaRPr kumimoji="1" lang="ko-Kore-KR" altLang="en-US" dirty="0"/>
          </a:p>
        </p:txBody>
      </p:sp>
      <p:sp>
        <p:nvSpPr>
          <p:cNvPr id="10" name="오른쪽으로 구부러진 화살표[C] 9">
            <a:extLst>
              <a:ext uri="{FF2B5EF4-FFF2-40B4-BE49-F238E27FC236}">
                <a16:creationId xmlns:a16="http://schemas.microsoft.com/office/drawing/2014/main" id="{5152FCFD-64E6-A431-4A18-0BBBACCCB5DA}"/>
              </a:ext>
            </a:extLst>
          </p:cNvPr>
          <p:cNvSpPr/>
          <p:nvPr/>
        </p:nvSpPr>
        <p:spPr>
          <a:xfrm rot="20027314">
            <a:off x="2482998" y="3445145"/>
            <a:ext cx="857607" cy="3369661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오른쪽으로 구부러진 화살표[C] 10">
            <a:extLst>
              <a:ext uri="{FF2B5EF4-FFF2-40B4-BE49-F238E27FC236}">
                <a16:creationId xmlns:a16="http://schemas.microsoft.com/office/drawing/2014/main" id="{CDD758C9-A79E-15E7-715F-0404B1984E50}"/>
              </a:ext>
            </a:extLst>
          </p:cNvPr>
          <p:cNvSpPr/>
          <p:nvPr/>
        </p:nvSpPr>
        <p:spPr>
          <a:xfrm rot="12440475">
            <a:off x="8026557" y="3156407"/>
            <a:ext cx="857607" cy="3563129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8EFF2-30C6-0E3F-F1BB-3A77608A0062}"/>
              </a:ext>
            </a:extLst>
          </p:cNvPr>
          <p:cNvSpPr txBox="1"/>
          <p:nvPr/>
        </p:nvSpPr>
        <p:spPr>
          <a:xfrm>
            <a:off x="2011291" y="5224481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수축 경로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1AE75-E3D1-57E2-4A4E-7102BE42EF28}"/>
              </a:ext>
            </a:extLst>
          </p:cNvPr>
          <p:cNvSpPr txBox="1"/>
          <p:nvPr/>
        </p:nvSpPr>
        <p:spPr>
          <a:xfrm>
            <a:off x="8500138" y="4542469"/>
            <a:ext cx="115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확장</a:t>
            </a:r>
            <a:r>
              <a:rPr kumimoji="1" lang="ko-KR" altLang="en-US" dirty="0"/>
              <a:t> 경로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4FFC1-28DA-513E-24DF-E5684F85EADF}"/>
              </a:ext>
            </a:extLst>
          </p:cNvPr>
          <p:cNvSpPr txBox="1"/>
          <p:nvPr/>
        </p:nvSpPr>
        <p:spPr>
          <a:xfrm>
            <a:off x="5974080" y="2863531"/>
            <a:ext cx="20059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 2size </a:t>
            </a:r>
            <a:r>
              <a:rPr kumimoji="1" lang="ko-KR" altLang="en-US" dirty="0"/>
              <a:t>확장 </a:t>
            </a:r>
            <a:r>
              <a:rPr kumimoji="1" lang="en-US" altLang="ko-KR" dirty="0"/>
              <a:t>(Transpose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CB3A3-F7EE-E901-5EAF-F2706D8F329C}"/>
              </a:ext>
            </a:extLst>
          </p:cNvPr>
          <p:cNvSpPr txBox="1"/>
          <p:nvPr/>
        </p:nvSpPr>
        <p:spPr>
          <a:xfrm>
            <a:off x="4513360" y="2162056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Mirroring Extrapolate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117CB-3904-ACF9-D1DC-9BC3EF7C70B1}"/>
              </a:ext>
            </a:extLst>
          </p:cNvPr>
          <p:cNvSpPr txBox="1"/>
          <p:nvPr/>
        </p:nvSpPr>
        <p:spPr>
          <a:xfrm>
            <a:off x="4513360" y="4102067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Mirroring Extrapolate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EDFA6-16E2-DDDD-5283-29DF81662DA9}"/>
              </a:ext>
            </a:extLst>
          </p:cNvPr>
          <p:cNvSpPr txBox="1"/>
          <p:nvPr/>
        </p:nvSpPr>
        <p:spPr>
          <a:xfrm>
            <a:off x="4352719" y="5164748"/>
            <a:ext cx="264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Mirroring Extrapolate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8C205-5265-46B5-E9F5-45DC45F9632B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626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8938371" cy="767896"/>
          </a:xfrm>
        </p:spPr>
        <p:txBody>
          <a:bodyPr/>
          <a:lstStyle/>
          <a:p>
            <a:r>
              <a:rPr kumimoji="1" lang="en-US" altLang="ko-Kore-KR" sz="4300" dirty="0"/>
              <a:t>U-NET [MICCAI 2015]</a:t>
            </a:r>
            <a:endParaRPr kumimoji="1" lang="ko-Kore-KR" altLang="en-US" sz="4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B9CF3-79C3-4162-C35D-15FC8A13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8" y="968317"/>
            <a:ext cx="5056075" cy="5453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7D1F98-7BFC-A0FA-7759-9C8C91B0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754" y="2660789"/>
            <a:ext cx="6396760" cy="2078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FA7769-6B53-9587-F1D7-56FA12F0253A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440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8938371" cy="767896"/>
          </a:xfrm>
        </p:spPr>
        <p:txBody>
          <a:bodyPr/>
          <a:lstStyle/>
          <a:p>
            <a:r>
              <a:rPr kumimoji="1" lang="en-US" altLang="ko-Kore-KR" sz="4300" dirty="0"/>
              <a:t>U–NET various strategies</a:t>
            </a:r>
            <a:endParaRPr kumimoji="1" lang="ko-Kore-KR" altLang="en-US" sz="4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FE6C1-429D-5CFF-A7F3-C598E462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1" y="1131606"/>
            <a:ext cx="10201872" cy="2166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B28CB-B879-C9B0-F541-DBAC9752509F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36B107-F53D-45E8-2D04-6FA16847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333" y="3461084"/>
            <a:ext cx="8873864" cy="31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4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8938371" cy="767896"/>
          </a:xfrm>
        </p:spPr>
        <p:txBody>
          <a:bodyPr/>
          <a:lstStyle/>
          <a:p>
            <a:r>
              <a:rPr kumimoji="1" lang="en-US" altLang="ko-Kore-KR" sz="4300" dirty="0"/>
              <a:t>U–NET Overlap-tile [Strategy]</a:t>
            </a:r>
            <a:endParaRPr kumimoji="1" lang="ko-Kore-KR" altLang="en-US" sz="4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56B78-3CAF-1D90-DD44-C14C5B93BBF0}"/>
              </a:ext>
            </a:extLst>
          </p:cNvPr>
          <p:cNvSpPr txBox="1"/>
          <p:nvPr/>
        </p:nvSpPr>
        <p:spPr>
          <a:xfrm>
            <a:off x="287380" y="1018901"/>
            <a:ext cx="10859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/>
              <a:t>타일 겹치기</a:t>
            </a:r>
            <a:r>
              <a:rPr kumimoji="1" lang="en-US" altLang="ko-KR" sz="2500" b="1" dirty="0"/>
              <a:t>(Overlap-tile)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92175-16D2-7830-69A3-8748885B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77" y="1570653"/>
            <a:ext cx="10151645" cy="4960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E785E-1051-68E8-6C46-C39F6C70AC04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57E1B-AD15-ED3C-964D-72007208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5" y="1570417"/>
            <a:ext cx="10315147" cy="34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7423080" cy="767896"/>
          </a:xfrm>
        </p:spPr>
        <p:txBody>
          <a:bodyPr>
            <a:normAutofit/>
          </a:bodyPr>
          <a:lstStyle/>
          <a:p>
            <a:r>
              <a:rPr kumimoji="1" lang="en-US" altLang="ko-Kore-KR" sz="4300" dirty="0"/>
              <a:t>U–NET</a:t>
            </a:r>
            <a:r>
              <a:rPr kumimoji="1" lang="ko-KR" altLang="en-US" sz="4300" dirty="0"/>
              <a:t> </a:t>
            </a:r>
            <a:r>
              <a:rPr kumimoji="1" lang="en-US" altLang="ko-KR" sz="4300" dirty="0"/>
              <a:t>: Objective Function</a:t>
            </a:r>
            <a:endParaRPr kumimoji="1" lang="ko-Kore-KR" altLang="en-US" sz="4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56B78-3CAF-1D90-DD44-C14C5B93BBF0}"/>
              </a:ext>
            </a:extLst>
          </p:cNvPr>
          <p:cNvSpPr txBox="1"/>
          <p:nvPr/>
        </p:nvSpPr>
        <p:spPr>
          <a:xfrm>
            <a:off x="548643" y="1018901"/>
            <a:ext cx="108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Semantic Segmentation is the task of classifying each pixel in an image from a predefined set of classes.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9F12E-1691-A677-B5BB-C992AD9A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4" y="1572899"/>
            <a:ext cx="10958691" cy="4590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A6FC3-E2D8-9925-5DBC-6B7E50C401A4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938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7047-BE8F-205E-6326-F588C3E1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0" y="200421"/>
            <a:ext cx="9924542" cy="767896"/>
          </a:xfrm>
        </p:spPr>
        <p:txBody>
          <a:bodyPr>
            <a:normAutofit/>
          </a:bodyPr>
          <a:lstStyle/>
          <a:p>
            <a:r>
              <a:rPr kumimoji="1" lang="ko-KR" altLang="en-US" sz="4300" dirty="0"/>
              <a:t>관련 </a:t>
            </a:r>
            <a:r>
              <a:rPr kumimoji="1" lang="en-US" altLang="ko-KR" sz="4300" dirty="0"/>
              <a:t>Dataset</a:t>
            </a:r>
            <a:endParaRPr kumimoji="1" lang="ko-Kore-KR" altLang="en-US" sz="4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8E890-8A98-8225-FD4F-5C87231A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25" y="968317"/>
            <a:ext cx="7036710" cy="3336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9A4FD-2448-0FA7-EC73-65E7CD9685FA}"/>
              </a:ext>
            </a:extLst>
          </p:cNvPr>
          <p:cNvSpPr txBox="1"/>
          <p:nvPr/>
        </p:nvSpPr>
        <p:spPr>
          <a:xfrm>
            <a:off x="11191169" y="6348548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박원기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E2AC02-BF0C-E1FA-038A-FB3BB367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20" y="3477003"/>
            <a:ext cx="6965817" cy="319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0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767</Words>
  <Application>Microsoft Macintosh PowerPoint</Application>
  <PresentationFormat>와이드스크린</PresentationFormat>
  <Paragraphs>104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Grande</vt:lpstr>
      <vt:lpstr>Office 테마</vt:lpstr>
      <vt:lpstr>All About Segmentation</vt:lpstr>
      <vt:lpstr>U-NET  [MICCAI 2015]</vt:lpstr>
      <vt:lpstr>U-NET [MICCAI 2015]</vt:lpstr>
      <vt:lpstr>U-NET [MICCAI 2015]</vt:lpstr>
      <vt:lpstr>U-NET [MICCAI 2015]</vt:lpstr>
      <vt:lpstr>U–NET various strategies</vt:lpstr>
      <vt:lpstr>U–NET Overlap-tile [Strategy]</vt:lpstr>
      <vt:lpstr>U–NET : Objective Function</vt:lpstr>
      <vt:lpstr>관련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  [MICCAI 2015]</dc:title>
  <dc:creator>박 원기</dc:creator>
  <cp:lastModifiedBy>박 원기</cp:lastModifiedBy>
  <cp:revision>50</cp:revision>
  <dcterms:created xsi:type="dcterms:W3CDTF">2022-09-16T14:42:53Z</dcterms:created>
  <dcterms:modified xsi:type="dcterms:W3CDTF">2022-09-22T04:01:30Z</dcterms:modified>
</cp:coreProperties>
</file>